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94" r:id="rId10"/>
    <p:sldId id="300"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81893" autoAdjust="0"/>
  </p:normalViewPr>
  <p:slideViewPr>
    <p:cSldViewPr>
      <p:cViewPr>
        <p:scale>
          <a:sx n="81" d="100"/>
          <a:sy n="81" d="100"/>
        </p:scale>
        <p:origin x="-1878" y="-32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Kennebec County</c:v>
                </c:pt>
              </c:strCache>
            </c:strRef>
          </c:tx>
          <c:invertIfNegative val="0"/>
          <c:cat>
            <c:strRef>
              <c:f>'Top Health Issues'!$B$2:$D$2</c:f>
              <c:strCache>
                <c:ptCount val="3"/>
                <c:pt idx="0">
                  <c:v>Drug &amp; Alcohol Abuse</c:v>
                </c:pt>
                <c:pt idx="1">
                  <c:v>Obesity</c:v>
                </c:pt>
                <c:pt idx="2">
                  <c:v>Mental Health</c:v>
                </c:pt>
              </c:strCache>
            </c:strRef>
          </c:cat>
          <c:val>
            <c:numRef>
              <c:f>'Top Health Issues'!$B$3:$D$3</c:f>
              <c:numCache>
                <c:formatCode>0%</c:formatCode>
                <c:ptCount val="3"/>
                <c:pt idx="0">
                  <c:v>0.8</c:v>
                </c:pt>
                <c:pt idx="1">
                  <c:v>0.8</c:v>
                </c:pt>
                <c:pt idx="2">
                  <c:v>0.76</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Mental Health</c:v>
                </c:pt>
              </c:strCache>
            </c:strRef>
          </c:cat>
          <c:val>
            <c:numRef>
              <c:f>'Top Health Issues'!$B$4:$D$4</c:f>
              <c:numCache>
                <c:formatCode>0%</c:formatCode>
                <c:ptCount val="3"/>
                <c:pt idx="0">
                  <c:v>0.8</c:v>
                </c:pt>
                <c:pt idx="1">
                  <c:v>0.78</c:v>
                </c:pt>
                <c:pt idx="2">
                  <c:v>0.71</c:v>
                </c:pt>
              </c:numCache>
            </c:numRef>
          </c:val>
        </c:ser>
        <c:dLbls>
          <c:showLegendKey val="0"/>
          <c:showVal val="1"/>
          <c:showCatName val="0"/>
          <c:showSerName val="0"/>
          <c:showPercent val="0"/>
          <c:showBubbleSize val="0"/>
        </c:dLbls>
        <c:gapWidth val="150"/>
        <c:overlap val="-25"/>
        <c:axId val="117914624"/>
        <c:axId val="117961472"/>
      </c:barChart>
      <c:catAx>
        <c:axId val="117914624"/>
        <c:scaling>
          <c:orientation val="minMax"/>
        </c:scaling>
        <c:delete val="0"/>
        <c:axPos val="b"/>
        <c:majorTickMark val="none"/>
        <c:minorTickMark val="none"/>
        <c:tickLblPos val="nextTo"/>
        <c:crossAx val="117961472"/>
        <c:crosses val="autoZero"/>
        <c:auto val="1"/>
        <c:lblAlgn val="ctr"/>
        <c:lblOffset val="100"/>
        <c:noMultiLvlLbl val="0"/>
      </c:catAx>
      <c:valAx>
        <c:axId val="117961472"/>
        <c:scaling>
          <c:orientation val="minMax"/>
        </c:scaling>
        <c:delete val="1"/>
        <c:axPos val="l"/>
        <c:numFmt formatCode="0%" sourceLinked="1"/>
        <c:majorTickMark val="out"/>
        <c:minorTickMark val="none"/>
        <c:tickLblPos val="nextTo"/>
        <c:crossAx val="1179146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Kennebec County</c:v>
                </c:pt>
              </c:strCache>
            </c:strRef>
          </c:tx>
          <c:invertIfNegative val="0"/>
          <c:cat>
            <c:strRef>
              <c:f>'Top Soc Determin'!$B$2:$D$2</c:f>
              <c:strCache>
                <c:ptCount val="3"/>
                <c:pt idx="0">
                  <c:v>Poverty</c:v>
                </c:pt>
                <c:pt idx="1">
                  <c:v>Access to Behavioral Health/Mental Health Care</c:v>
                </c:pt>
                <c:pt idx="2">
                  <c:v>Health Care Insurance</c:v>
                </c:pt>
              </c:strCache>
            </c:strRef>
          </c:cat>
          <c:val>
            <c:numRef>
              <c:f>'Top Soc Determin'!$B$3:$D$3</c:f>
              <c:numCache>
                <c:formatCode>0%</c:formatCode>
                <c:ptCount val="3"/>
                <c:pt idx="0">
                  <c:v>0.75</c:v>
                </c:pt>
                <c:pt idx="1">
                  <c:v>0.68</c:v>
                </c:pt>
                <c:pt idx="2">
                  <c:v>0.65</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Access to Behavioral Health/Mental Health Care</c:v>
                </c:pt>
                <c:pt idx="2">
                  <c:v>Health Care Insurance</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27014400"/>
        <c:axId val="127015936"/>
      </c:barChart>
      <c:catAx>
        <c:axId val="127014400"/>
        <c:scaling>
          <c:orientation val="minMax"/>
        </c:scaling>
        <c:delete val="0"/>
        <c:axPos val="b"/>
        <c:majorTickMark val="none"/>
        <c:minorTickMark val="none"/>
        <c:tickLblPos val="nextTo"/>
        <c:crossAx val="127015936"/>
        <c:crosses val="autoZero"/>
        <c:auto val="1"/>
        <c:lblAlgn val="ctr"/>
        <c:lblOffset val="100"/>
        <c:noMultiLvlLbl val="0"/>
      </c:catAx>
      <c:valAx>
        <c:axId val="127015936"/>
        <c:scaling>
          <c:orientation val="minMax"/>
        </c:scaling>
        <c:delete val="1"/>
        <c:axPos val="l"/>
        <c:numFmt formatCode="0%" sourceLinked="1"/>
        <c:majorTickMark val="out"/>
        <c:minorTickMark val="none"/>
        <c:tickLblPos val="nextTo"/>
        <c:crossAx val="12701440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Kennebec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0.21</c:v>
                </c:pt>
                <c:pt idx="1">
                  <c:v>0.24</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28255872"/>
        <c:axId val="132653056"/>
      </c:barChart>
      <c:catAx>
        <c:axId val="128255872"/>
        <c:scaling>
          <c:orientation val="minMax"/>
        </c:scaling>
        <c:delete val="0"/>
        <c:axPos val="b"/>
        <c:majorTickMark val="none"/>
        <c:minorTickMark val="none"/>
        <c:tickLblPos val="nextTo"/>
        <c:crossAx val="132653056"/>
        <c:crosses val="autoZero"/>
        <c:auto val="1"/>
        <c:lblAlgn val="ctr"/>
        <c:lblOffset val="100"/>
        <c:noMultiLvlLbl val="0"/>
      </c:catAx>
      <c:valAx>
        <c:axId val="132653056"/>
        <c:scaling>
          <c:orientation val="minMax"/>
        </c:scaling>
        <c:delete val="1"/>
        <c:axPos val="l"/>
        <c:numFmt formatCode="0%" sourceLinked="1"/>
        <c:majorTickMark val="out"/>
        <c:minorTickMark val="none"/>
        <c:tickLblPos val="nextTo"/>
        <c:crossAx val="128255872"/>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(21% in Kennebec County and 19% in Maine). It is slightly higher for Kennebec than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(24% in </a:t>
            </a:r>
            <a:r>
              <a:rPr lang="en-US" baseline="0" dirty="0" smtClean="0"/>
              <a:t>Kennebec </a:t>
            </a:r>
            <a:r>
              <a:rPr lang="en-US" baseline="0" dirty="0" smtClean="0"/>
              <a:t>County and 24% in Maine) – is the same for both. This means almost one-quarter of all adults have ever had depression in Kennebec and Maine (national percentage is 19%).</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Kennebec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Kennebec County based on information provided by the 220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Kennebec County based on information provided by the 220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Kennebec County is higher than Maine at 351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Kennebec County is about the same as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Kennebec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Kennebec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Kennebec</a:t>
            </a:r>
            <a:endParaRPr lang="en-US" dirty="0"/>
          </a:p>
          <a:p>
            <a:pPr algn="ctr"/>
            <a:r>
              <a:rPr lang="en-US" dirty="0" smtClean="0"/>
              <a:t>28</a:t>
            </a:r>
            <a:r>
              <a:rPr lang="en-US" dirty="0"/>
              <a:t>%</a:t>
            </a:r>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2286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Kennebec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24996819"/>
              </p:ext>
            </p:extLst>
          </p:nvPr>
        </p:nvGraphicFramePr>
        <p:xfrm>
          <a:off x="591162" y="1828800"/>
          <a:ext cx="7790837"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12477"/>
            <a:ext cx="6929787" cy="201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127014"/>
            <a:ext cx="6929786" cy="46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262" y="2813652"/>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Kennebec 220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677649114"/>
              </p:ext>
            </p:extLst>
          </p:nvPr>
        </p:nvGraphicFramePr>
        <p:xfrm>
          <a:off x="556846" y="2274332"/>
          <a:ext cx="7825154"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Kennebec 220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82655093"/>
              </p:ext>
            </p:extLst>
          </p:nvPr>
        </p:nvGraphicFramePr>
        <p:xfrm>
          <a:off x="609600" y="2239217"/>
          <a:ext cx="7924800" cy="4085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t>
            </a:r>
            <a:r>
              <a:rPr lang="en-US" dirty="0" smtClean="0"/>
              <a:t>&amp; </a:t>
            </a:r>
            <a:r>
              <a:rPr lang="en-US" dirty="0" smtClean="0"/>
              <a:t>alcohol </a:t>
            </a:r>
            <a:r>
              <a:rPr lang="en-US" dirty="0"/>
              <a:t>abuse, obesity, and mental health</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Kennebec</a:t>
            </a:r>
            <a:endParaRPr lang="en-US" dirty="0"/>
          </a:p>
          <a:p>
            <a:pPr algn="ctr"/>
            <a:r>
              <a:rPr lang="en-US" dirty="0" smtClean="0"/>
              <a:t>351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2133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4616</TotalTime>
  <Words>1969</Words>
  <Application>Microsoft Office PowerPoint</Application>
  <PresentationFormat>On-screen Show (4:3)</PresentationFormat>
  <Paragraphs>161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Kennebec County</vt:lpstr>
      <vt:lpstr>Top issues affecting where we live, work, learn &amp; play in Kennebec County</vt:lpstr>
      <vt:lpstr>Quick look at data about drug &amp; alcohol abuse, obesity, and mental health</vt:lpstr>
      <vt:lpstr>Drug &amp; Alcohol Abuse Kennebec County</vt:lpstr>
      <vt:lpstr>Obesity Kennebec County</vt:lpstr>
      <vt:lpstr>Mental Health Kennebec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264</cp:revision>
  <cp:lastPrinted>2015-10-02T18:28:17Z</cp:lastPrinted>
  <dcterms:created xsi:type="dcterms:W3CDTF">2015-06-09T16:33:57Z</dcterms:created>
  <dcterms:modified xsi:type="dcterms:W3CDTF">2015-10-15T13:25:41Z</dcterms:modified>
</cp:coreProperties>
</file>